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embeddedFont>
    <p:embeddedFont>
      <p:font typeface="Libre Baskerville" panose="02000000000000000000" pitchFamily="2" charset="0"/>
      <p:regular r:id="rId14"/>
    </p:embeddedFont>
    <p:embeddedFont>
      <p:font typeface="Rockwell" panose="02060603020205020403" pitchFamily="18" charset="0"/>
      <p:regular r:id="rId15"/>
      <p:bold r:id="rId16"/>
      <p:italic r:id="rId17"/>
      <p:boldItalic r:id="rId18"/>
    </p:embeddedFont>
    <p:embeddedFont>
      <p:font typeface="Rockwell Condensed" panose="02060603050405020104" pitchFamily="18" charset="0"/>
      <p:regular r:id="rId19"/>
      <p:bold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9" d="100"/>
          <a:sy n="69" d="100"/>
        </p:scale>
        <p:origin x="6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63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105001" y="16163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05001" y="51596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05001" y="1781735"/>
            <a:ext cx="12267590" cy="329184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11579058" y="4882708"/>
            <a:ext cx="1297085" cy="129708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261872" y="1718667"/>
            <a:ext cx="11960352" cy="3642970"/>
          </a:xfrm>
        </p:spPr>
        <p:txBody>
          <a:bodyPr anchor="ctr">
            <a:noAutofit/>
          </a:bodyPr>
          <a:lstStyle>
            <a:lvl1pPr algn="l">
              <a:lnSpc>
                <a:spcPct val="80000"/>
              </a:lnSpc>
              <a:defRPr sz="1152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283818" y="5266944"/>
            <a:ext cx="9469526" cy="1283818"/>
          </a:xfrm>
        </p:spPr>
        <p:txBody>
          <a:bodyPr>
            <a:normAutofit/>
          </a:bodyPr>
          <a:lstStyle>
            <a:lvl1pPr marL="0" indent="0" algn="l">
              <a:buNone/>
              <a:defRPr sz="2640">
                <a:solidFill>
                  <a:schemeClr val="tx1"/>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7/12/2025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11279" y="5147201"/>
            <a:ext cx="1432642" cy="768096"/>
          </a:xfrm>
        </p:spPr>
        <p:txBody>
          <a:bodyPr/>
          <a:lstStyle>
            <a:lvl1pPr>
              <a:defRPr sz="336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880184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7/12/2025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47924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640080"/>
            <a:ext cx="3063240" cy="67665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0160" y="640080"/>
            <a:ext cx="9006840" cy="67665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7/12/2025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96188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804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993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325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608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469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879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763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26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7/12/2025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251400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25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3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901587"/>
            <a:ext cx="14630400" cy="23280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0554" y="1470355"/>
            <a:ext cx="11137392" cy="4224528"/>
          </a:xfrm>
        </p:spPr>
        <p:txBody>
          <a:bodyPr anchor="ctr">
            <a:normAutofit/>
          </a:bodyPr>
          <a:lstStyle>
            <a:lvl1pPr>
              <a:lnSpc>
                <a:spcPct val="80000"/>
              </a:lnSpc>
              <a:defRPr sz="9600" b="0"/>
            </a:lvl1pPr>
          </a:lstStyle>
          <a:p>
            <a:r>
              <a:rPr lang="en-US"/>
              <a:t>Click to edit Master title style</a:t>
            </a:r>
            <a:endParaRPr lang="en-US" dirty="0"/>
          </a:p>
        </p:txBody>
      </p:sp>
      <p:sp>
        <p:nvSpPr>
          <p:cNvPr id="3" name="Text Placeholder 2"/>
          <p:cNvSpPr>
            <a:spLocks noGrp="1"/>
          </p:cNvSpPr>
          <p:nvPr>
            <p:ph type="body" idx="1"/>
          </p:nvPr>
        </p:nvSpPr>
        <p:spPr>
          <a:xfrm>
            <a:off x="2598929" y="6024067"/>
            <a:ext cx="10863072" cy="1280160"/>
          </a:xfrm>
        </p:spPr>
        <p:txBody>
          <a:bodyPr anchor="t">
            <a:normAutofit/>
          </a:bodyPr>
          <a:lstStyle>
            <a:lvl1pPr marL="0" indent="0">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12401" y="7527341"/>
            <a:ext cx="3173171" cy="438150"/>
          </a:xfrm>
        </p:spPr>
        <p:txBody>
          <a:bodyPr/>
          <a:lstStyle/>
          <a:p>
            <a:fld id="{C6F822A4-8DA6-4447-9B1F-C5DB58435268}" type="datetimeFigureOut">
              <a:rPr lang="en-US" dirty="0"/>
              <a:t>7/12/2025</a:t>
            </a:fld>
            <a:endParaRPr lang="en-US" dirty="0"/>
          </a:p>
        </p:txBody>
      </p:sp>
      <p:sp>
        <p:nvSpPr>
          <p:cNvPr id="5" name="Footer Placeholder 4"/>
          <p:cNvSpPr>
            <a:spLocks noGrp="1"/>
          </p:cNvSpPr>
          <p:nvPr>
            <p:ph type="ftr" sz="quarter" idx="11"/>
          </p:nvPr>
        </p:nvSpPr>
        <p:spPr>
          <a:xfrm>
            <a:off x="2619249" y="7527341"/>
            <a:ext cx="7593178" cy="438150"/>
          </a:xfrm>
        </p:spPr>
        <p:txBody>
          <a:bodyPr/>
          <a:lstStyle/>
          <a:p>
            <a:endParaRPr lang="en-US" dirty="0"/>
          </a:p>
        </p:txBody>
      </p:sp>
      <p:grpSp>
        <p:nvGrpSpPr>
          <p:cNvPr id="8" name="Group 7"/>
          <p:cNvGrpSpPr/>
          <p:nvPr/>
        </p:nvGrpSpPr>
        <p:grpSpPr>
          <a:xfrm>
            <a:off x="1076879" y="2791018"/>
            <a:ext cx="1297085" cy="129708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1012442" y="3007360"/>
            <a:ext cx="1425958" cy="864398"/>
          </a:xfrm>
        </p:spPr>
        <p:txBody>
          <a:bodyPr/>
          <a:lstStyle>
            <a:lvl1pPr>
              <a:defRPr sz="336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401976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3818" y="2633472"/>
            <a:ext cx="5705856" cy="477316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7069" y="2633472"/>
            <a:ext cx="5705856" cy="477316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7/12/2025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226374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0160" y="2457907"/>
            <a:ext cx="5705856" cy="768096"/>
          </a:xfrm>
        </p:spPr>
        <p:txBody>
          <a:bodyPr anchor="ctr">
            <a:normAutofit/>
          </a:bodyPr>
          <a:lstStyle>
            <a:lvl1pPr marL="0" indent="0">
              <a:buNone/>
              <a:defRPr sz="2400" b="1">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291840"/>
            <a:ext cx="5705856" cy="395020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7069" y="2457907"/>
            <a:ext cx="5705856" cy="768096"/>
          </a:xfrm>
        </p:spPr>
        <p:txBody>
          <a:bodyPr anchor="ctr">
            <a:normAutofit/>
          </a:bodyPr>
          <a:lstStyle>
            <a:lvl1pPr marL="0" indent="0">
              <a:buNone/>
              <a:defRPr sz="2400" b="1">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37069" y="3291840"/>
            <a:ext cx="5705856" cy="395020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7/12/2025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964204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7/12/2025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329018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7/12/2025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6718014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9964489" y="1"/>
            <a:ext cx="4665911" cy="8229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59568" y="822960"/>
            <a:ext cx="3840480" cy="2084832"/>
          </a:xfrm>
        </p:spPr>
        <p:txBody>
          <a:bodyPr anchor="b">
            <a:normAutofit/>
          </a:bodyPr>
          <a:lstStyle>
            <a:lvl1pPr>
              <a:defRPr sz="3840" b="1"/>
            </a:lvl1pPr>
          </a:lstStyle>
          <a:p>
            <a:r>
              <a:rPr lang="en-US"/>
              <a:t>Click to edit Master title style</a:t>
            </a:r>
            <a:endParaRPr lang="en-US" dirty="0"/>
          </a:p>
        </p:txBody>
      </p:sp>
      <p:sp>
        <p:nvSpPr>
          <p:cNvPr id="3" name="Content Placeholder 2"/>
          <p:cNvSpPr>
            <a:spLocks noGrp="1"/>
          </p:cNvSpPr>
          <p:nvPr>
            <p:ph idx="1"/>
          </p:nvPr>
        </p:nvSpPr>
        <p:spPr>
          <a:xfrm>
            <a:off x="1005840" y="822960"/>
            <a:ext cx="8054035" cy="6024067"/>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59568" y="2907792"/>
            <a:ext cx="3840480" cy="3950208"/>
          </a:xfrm>
        </p:spPr>
        <p:txBody>
          <a:bodyPr>
            <a:normAutofit/>
          </a:bodyPr>
          <a:lstStyle>
            <a:lvl1pPr marL="0" indent="0">
              <a:lnSpc>
                <a:spcPct val="100000"/>
              </a:lnSpc>
              <a:spcBef>
                <a:spcPts val="1200"/>
              </a:spcBef>
              <a:buNone/>
              <a:defRPr sz="1680">
                <a:solidFill>
                  <a:schemeClr val="accent1">
                    <a:lumMod val="75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7/12/2025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3682070" y="7475617"/>
            <a:ext cx="548640" cy="54864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060467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9964489" y="1"/>
            <a:ext cx="4665911" cy="8229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59568" y="822960"/>
            <a:ext cx="3840480" cy="2084832"/>
          </a:xfrm>
        </p:spPr>
        <p:txBody>
          <a:bodyPr anchor="b">
            <a:normAutofit/>
          </a:bodyPr>
          <a:lstStyle>
            <a:lvl1pPr>
              <a:defRPr sz="384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964488" cy="8229600"/>
          </a:xfrm>
          <a:solidFill>
            <a:schemeClr val="tx2">
              <a:lumMod val="20000"/>
              <a:lumOff val="80000"/>
            </a:schemeClr>
          </a:solidFill>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59568" y="2907792"/>
            <a:ext cx="3840480" cy="3950208"/>
          </a:xfrm>
        </p:spPr>
        <p:txBody>
          <a:bodyPr>
            <a:normAutofit/>
          </a:bodyPr>
          <a:lstStyle>
            <a:lvl1pPr marL="0" indent="0">
              <a:lnSpc>
                <a:spcPct val="100000"/>
              </a:lnSpc>
              <a:spcBef>
                <a:spcPts val="1200"/>
              </a:spcBef>
              <a:buNone/>
              <a:defRPr sz="1680">
                <a:solidFill>
                  <a:schemeClr val="accent1">
                    <a:lumMod val="75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7/12/2025</a:t>
            </a:fld>
            <a:endParaRPr lang="en-US" dirty="0"/>
          </a:p>
        </p:txBody>
      </p:sp>
      <p:grpSp>
        <p:nvGrpSpPr>
          <p:cNvPr id="8" name="Group 7"/>
          <p:cNvGrpSpPr>
            <a:grpSpLocks noChangeAspect="1"/>
          </p:cNvGrpSpPr>
          <p:nvPr/>
        </p:nvGrpSpPr>
        <p:grpSpPr>
          <a:xfrm>
            <a:off x="13682070" y="7475617"/>
            <a:ext cx="548640" cy="54864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233308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83818" y="581558"/>
            <a:ext cx="12070080" cy="19312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3818" y="2545690"/>
            <a:ext cx="12070080" cy="4860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57309" y="7527341"/>
            <a:ext cx="3928262" cy="438150"/>
          </a:xfrm>
          <a:prstGeom prst="rect">
            <a:avLst/>
          </a:prstGeom>
        </p:spPr>
        <p:txBody>
          <a:bodyPr vert="horz" lIns="91440" tIns="45720" rIns="91440" bIns="45720" rtlCol="0" anchor="ctr"/>
          <a:lstStyle>
            <a:lvl1pPr algn="r">
              <a:defRPr sz="1320">
                <a:solidFill>
                  <a:schemeClr val="tx2"/>
                </a:solidFill>
              </a:defRPr>
            </a:lvl1pPr>
          </a:lstStyle>
          <a:p>
            <a:fld id="{8664C608-40B1-4030-A28D-5B74BC98ADCE}" type="datetimeFigureOut">
              <a:rPr lang="en-US" dirty="0"/>
              <a:t>7/12/2025</a:t>
            </a:fld>
            <a:endParaRPr lang="en-US" dirty="0"/>
          </a:p>
        </p:txBody>
      </p:sp>
      <p:sp>
        <p:nvSpPr>
          <p:cNvPr id="5" name="Footer Placeholder 4"/>
          <p:cNvSpPr>
            <a:spLocks noGrp="1"/>
          </p:cNvSpPr>
          <p:nvPr>
            <p:ph type="ftr" sz="quarter" idx="3"/>
          </p:nvPr>
        </p:nvSpPr>
        <p:spPr>
          <a:xfrm>
            <a:off x="1305763" y="7527341"/>
            <a:ext cx="7593178" cy="438150"/>
          </a:xfrm>
          <a:prstGeom prst="rect">
            <a:avLst/>
          </a:prstGeom>
        </p:spPr>
        <p:txBody>
          <a:bodyPr vert="horz" lIns="91440" tIns="45720" rIns="91440" bIns="45720" rtlCol="0" anchor="ctr"/>
          <a:lstStyle>
            <a:lvl1pPr algn="l">
              <a:defRPr sz="1320">
                <a:solidFill>
                  <a:schemeClr val="tx2"/>
                </a:solidFill>
              </a:defRPr>
            </a:lvl1pPr>
          </a:lstStyle>
          <a:p>
            <a:endParaRPr lang="en-US" dirty="0"/>
          </a:p>
        </p:txBody>
      </p:sp>
      <p:grpSp>
        <p:nvGrpSpPr>
          <p:cNvPr id="7" name="Group 6"/>
          <p:cNvGrpSpPr>
            <a:grpSpLocks noChangeAspect="1"/>
          </p:cNvGrpSpPr>
          <p:nvPr/>
        </p:nvGrpSpPr>
        <p:grpSpPr>
          <a:xfrm>
            <a:off x="13682070" y="7475617"/>
            <a:ext cx="548640" cy="548640"/>
            <a:chOff x="11361456" y="6195813"/>
            <a:chExt cx="548640" cy="548640"/>
          </a:xfrm>
        </p:grpSpPr>
        <p:sp>
          <p:nvSpPr>
            <p:cNvPr id="8" name="Oval 7"/>
            <p:cNvSpPr/>
            <p:nvPr/>
          </p:nvSpPr>
          <p:spPr>
            <a:xfrm>
              <a:off x="11361456" y="6195813"/>
              <a:ext cx="548640" cy="548640"/>
            </a:xfrm>
            <a:prstGeom prst="ellipse">
              <a:avLst/>
            </a:prstGeom>
            <a:blipFill dpi="0" rotWithShape="1">
              <a:blip r:embed="rId23">
                <a:duotone>
                  <a:schemeClr val="accent1">
                    <a:shade val="45000"/>
                    <a:satMod val="135000"/>
                  </a:schemeClr>
                  <a:prstClr val="white"/>
                </a:duotone>
                <a:extLst>
                  <a:ext uri="{BEBA8EAE-BF5A-486C-A8C5-ECC9F3942E4B}">
                    <a14:imgProps xmlns:a14="http://schemas.microsoft.com/office/drawing/2010/main">
                      <a14:imgLayer r:embed="rId2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3573354" y="7527341"/>
            <a:ext cx="768096" cy="438150"/>
          </a:xfrm>
          <a:prstGeom prst="rect">
            <a:avLst/>
          </a:prstGeom>
        </p:spPr>
        <p:txBody>
          <a:bodyPr vert="horz" lIns="91440" tIns="45720" rIns="91440" bIns="45720" rtlCol="0" anchor="ctr"/>
          <a:lstStyle>
            <a:lvl1pPr algn="ctr">
              <a:defRPr sz="168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05681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1097280" rtl="0" eaLnBrk="1" latinLnBrk="0" hangingPunct="1">
        <a:lnSpc>
          <a:spcPct val="90000"/>
        </a:lnSpc>
        <a:spcBef>
          <a:spcPct val="0"/>
        </a:spcBef>
        <a:buNone/>
        <a:defRPr sz="6480" kern="1200" cap="all" baseline="0">
          <a:blipFill>
            <a:blip r:embed="rId2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19456" indent="-219456" algn="l" defTabSz="1097280" rtl="0" eaLnBrk="1" latinLnBrk="0" hangingPunct="1">
        <a:lnSpc>
          <a:spcPct val="90000"/>
        </a:lnSpc>
        <a:spcBef>
          <a:spcPts val="1440"/>
        </a:spcBef>
        <a:buClr>
          <a:schemeClr val="accent1">
            <a:lumMod val="75000"/>
          </a:schemeClr>
        </a:buClr>
        <a:buSzPct val="85000"/>
        <a:buFont typeface="Wingdings" pitchFamily="2" charset="2"/>
        <a:buChar char="§"/>
        <a:defRPr sz="2400" kern="1200">
          <a:solidFill>
            <a:schemeClr val="tx1"/>
          </a:solidFill>
          <a:latin typeface="+mn-lt"/>
          <a:ea typeface="+mn-ea"/>
          <a:cs typeface="+mn-cs"/>
        </a:defRPr>
      </a:lvl1pPr>
      <a:lvl2pPr marL="548640"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2160" kern="1200">
          <a:solidFill>
            <a:schemeClr val="tx1"/>
          </a:solidFill>
          <a:latin typeface="+mn-lt"/>
          <a:ea typeface="+mn-ea"/>
          <a:cs typeface="+mn-cs"/>
        </a:defRPr>
      </a:lvl2pPr>
      <a:lvl3pPr marL="877824"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3pPr>
      <a:lvl4pPr marL="1207008"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4pPr>
      <a:lvl5pPr marL="1536192"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5pPr>
      <a:lvl6pPr marL="192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6pPr>
      <a:lvl7pPr marL="228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7pPr>
      <a:lvl8pPr marL="264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8pPr>
      <a:lvl9pPr marL="300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embarcados.com.br/openvino-intel/"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9571" y="200111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AI-Powered Interactive Learning Assistant for Classrooms</a:t>
            </a:r>
            <a:endParaRPr lang="en-US" sz="4450" dirty="0"/>
          </a:p>
        </p:txBody>
      </p:sp>
      <p:sp>
        <p:nvSpPr>
          <p:cNvPr id="4" name="Text 1"/>
          <p:cNvSpPr/>
          <p:nvPr/>
        </p:nvSpPr>
        <p:spPr>
          <a:xfrm>
            <a:off x="626522" y="4863034"/>
            <a:ext cx="7556421" cy="362903"/>
          </a:xfrm>
          <a:prstGeom prst="rect">
            <a:avLst/>
          </a:prstGeom>
          <a:noFill/>
          <a:ln/>
        </p:spPr>
        <p:txBody>
          <a:bodyPr wrap="none" lIns="0" tIns="0" rIns="0" bIns="0" rtlCol="0" anchor="t"/>
          <a:lstStyle/>
          <a:p>
            <a:pPr marL="0" indent="0" algn="l">
              <a:lnSpc>
                <a:spcPts val="2850"/>
              </a:lnSpc>
              <a:buNone/>
            </a:pPr>
            <a:r>
              <a:rPr lang="en-US" b="1" dirty="0">
                <a:solidFill>
                  <a:srgbClr val="454240"/>
                </a:solidFill>
                <a:latin typeface="DM Sans" pitchFamily="34" charset="0"/>
              </a:rPr>
              <a:t>By Team Chimera</a:t>
            </a:r>
          </a:p>
          <a:p>
            <a:pPr marL="0" indent="0" algn="l">
              <a:lnSpc>
                <a:spcPts val="2850"/>
              </a:lnSpc>
              <a:buNone/>
            </a:pPr>
            <a:r>
              <a:rPr lang="en-US" sz="1750" dirty="0">
                <a:solidFill>
                  <a:srgbClr val="454240"/>
                </a:solidFill>
                <a:latin typeface="DM Sans" pitchFamily="34" charset="0"/>
              </a:rPr>
              <a:t> K. Vignan </a:t>
            </a:r>
            <a:r>
              <a:rPr lang="en-US" sz="1750" dirty="0" err="1">
                <a:solidFill>
                  <a:srgbClr val="454240"/>
                </a:solidFill>
                <a:latin typeface="DM Sans" pitchFamily="34" charset="0"/>
              </a:rPr>
              <a:t>Uttej</a:t>
            </a:r>
            <a:endParaRPr lang="en-US" sz="1750" dirty="0">
              <a:solidFill>
                <a:srgbClr val="454240"/>
              </a:solidFill>
              <a:latin typeface="DM Sans" pitchFamily="34" charset="0"/>
            </a:endParaRPr>
          </a:p>
          <a:p>
            <a:pPr marL="0" indent="0" algn="l">
              <a:lnSpc>
                <a:spcPts val="2850"/>
              </a:lnSpc>
              <a:buNone/>
            </a:pPr>
            <a:r>
              <a:rPr lang="en-US" sz="1750" dirty="0">
                <a:solidFill>
                  <a:srgbClr val="454240"/>
                </a:solidFill>
                <a:latin typeface="DM Sans" pitchFamily="34" charset="0"/>
              </a:rPr>
              <a:t> D. Sai </a:t>
            </a:r>
            <a:r>
              <a:rPr lang="en-US" sz="1750" dirty="0" err="1">
                <a:solidFill>
                  <a:srgbClr val="454240"/>
                </a:solidFill>
                <a:latin typeface="DM Sans" pitchFamily="34" charset="0"/>
              </a:rPr>
              <a:t>Prabhath</a:t>
            </a:r>
            <a:endParaRPr lang="en-US" sz="1750" dirty="0">
              <a:solidFill>
                <a:srgbClr val="454240"/>
              </a:solidFill>
              <a:latin typeface="DM Sans" pitchFamily="34" charset="0"/>
            </a:endParaRPr>
          </a:p>
          <a:p>
            <a:pPr marL="0" indent="0" algn="l">
              <a:lnSpc>
                <a:spcPts val="2850"/>
              </a:lnSpc>
              <a:buNone/>
            </a:pPr>
            <a:r>
              <a:rPr lang="en-US" sz="1750" dirty="0">
                <a:solidFill>
                  <a:srgbClr val="454240"/>
                </a:solidFill>
                <a:latin typeface="DM Sans" pitchFamily="34" charset="0"/>
              </a:rPr>
              <a:t> N. Sai </a:t>
            </a:r>
            <a:r>
              <a:rPr lang="en-US" sz="1750" dirty="0" err="1">
                <a:solidFill>
                  <a:srgbClr val="454240"/>
                </a:solidFill>
                <a:latin typeface="DM Sans" pitchFamily="34" charset="0"/>
              </a:rPr>
              <a:t>Shivamani</a:t>
            </a:r>
            <a:endParaRPr lang="en-US" sz="1750" dirty="0">
              <a:solidFill>
                <a:srgbClr val="454240"/>
              </a:solidFill>
              <a:latin typeface="DM Sans" pitchFamily="34" charset="0"/>
            </a:endParaRPr>
          </a:p>
        </p:txBody>
      </p:sp>
      <p:sp>
        <p:nvSpPr>
          <p:cNvPr id="5" name="Shape 1">
            <a:extLst>
              <a:ext uri="{FF2B5EF4-FFF2-40B4-BE49-F238E27FC236}">
                <a16:creationId xmlns:a16="http://schemas.microsoft.com/office/drawing/2014/main" id="{5487ABEC-9859-98EF-C1C3-1154F70D4F0A}"/>
              </a:ext>
            </a:extLst>
          </p:cNvPr>
          <p:cNvSpPr/>
          <p:nvPr/>
        </p:nvSpPr>
        <p:spPr>
          <a:xfrm>
            <a:off x="619571" y="4505092"/>
            <a:ext cx="6436400" cy="122193"/>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54834"/>
            <a:ext cx="856535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 and Future Scope</a:t>
            </a:r>
            <a:endParaRPr lang="en-US" sz="4450" dirty="0"/>
          </a:p>
        </p:txBody>
      </p:sp>
      <p:sp>
        <p:nvSpPr>
          <p:cNvPr id="3" name="Text 1"/>
          <p:cNvSpPr/>
          <p:nvPr/>
        </p:nvSpPr>
        <p:spPr>
          <a:xfrm>
            <a:off x="793790" y="26565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project successfully developed an efficient, real-time text-based AI assistant for classroom environments, demonstrating the potential of AI to revolutionize student support.</a:t>
            </a:r>
            <a:endParaRPr lang="en-US" sz="1750" dirty="0"/>
          </a:p>
        </p:txBody>
      </p:sp>
      <p:sp>
        <p:nvSpPr>
          <p:cNvPr id="4" name="Shape 2"/>
          <p:cNvSpPr/>
          <p:nvPr/>
        </p:nvSpPr>
        <p:spPr>
          <a:xfrm>
            <a:off x="793790" y="3947160"/>
            <a:ext cx="4196358" cy="121920"/>
          </a:xfrm>
          <a:prstGeom prst="roundRect">
            <a:avLst>
              <a:gd name="adj" fmla="val 78139"/>
            </a:avLst>
          </a:prstGeom>
          <a:solidFill>
            <a:srgbClr val="B88E23"/>
          </a:solidFill>
          <a:ln/>
        </p:spPr>
      </p:sp>
      <p:sp>
        <p:nvSpPr>
          <p:cNvPr id="5" name="Shape 3"/>
          <p:cNvSpPr/>
          <p:nvPr/>
        </p:nvSpPr>
        <p:spPr>
          <a:xfrm>
            <a:off x="2551688" y="3637478"/>
            <a:ext cx="680442" cy="680442"/>
          </a:xfrm>
          <a:prstGeom prst="roundRect">
            <a:avLst>
              <a:gd name="adj" fmla="val 134383"/>
            </a:avLst>
          </a:prstGeom>
          <a:solidFill>
            <a:srgbClr val="B88E23"/>
          </a:solidFill>
          <a:ln/>
        </p:spPr>
      </p:sp>
      <p:pic>
        <p:nvPicPr>
          <p:cNvPr id="6" name="Image 0" descr="preencoded.png"/>
          <p:cNvPicPr>
            <a:picLocks noChangeAspect="1"/>
          </p:cNvPicPr>
          <p:nvPr/>
        </p:nvPicPr>
        <p:blipFill>
          <a:blip r:embed="rId3"/>
          <a:stretch>
            <a:fillRect/>
          </a:stretch>
        </p:blipFill>
        <p:spPr>
          <a:xfrm>
            <a:off x="2755761" y="3807619"/>
            <a:ext cx="272177" cy="340162"/>
          </a:xfrm>
          <a:prstGeom prst="rect">
            <a:avLst/>
          </a:prstGeom>
        </p:spPr>
      </p:pic>
      <p:sp>
        <p:nvSpPr>
          <p:cNvPr id="7" name="Text 4"/>
          <p:cNvSpPr/>
          <p:nvPr/>
        </p:nvSpPr>
        <p:spPr>
          <a:xfrm>
            <a:off x="1051084" y="4544616"/>
            <a:ext cx="30480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Multilingual Support</a:t>
            </a:r>
            <a:endParaRPr lang="en-US" sz="2200" dirty="0"/>
          </a:p>
        </p:txBody>
      </p:sp>
      <p:sp>
        <p:nvSpPr>
          <p:cNvPr id="8" name="Text 5"/>
          <p:cNvSpPr/>
          <p:nvPr/>
        </p:nvSpPr>
        <p:spPr>
          <a:xfrm>
            <a:off x="1051084" y="5035034"/>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Expand capabilities to support multiple languages, catering to diverse student populations.</a:t>
            </a:r>
            <a:endParaRPr lang="en-US" sz="1750" dirty="0"/>
          </a:p>
        </p:txBody>
      </p:sp>
      <p:sp>
        <p:nvSpPr>
          <p:cNvPr id="9" name="Shape 6"/>
          <p:cNvSpPr/>
          <p:nvPr/>
        </p:nvSpPr>
        <p:spPr>
          <a:xfrm>
            <a:off x="5216962" y="3947160"/>
            <a:ext cx="4196358" cy="121920"/>
          </a:xfrm>
          <a:prstGeom prst="roundRect">
            <a:avLst>
              <a:gd name="adj" fmla="val 78139"/>
            </a:avLst>
          </a:prstGeom>
          <a:solidFill>
            <a:srgbClr val="B88E23"/>
          </a:solidFill>
          <a:ln/>
        </p:spPr>
      </p:sp>
      <p:sp>
        <p:nvSpPr>
          <p:cNvPr id="10" name="Shape 7"/>
          <p:cNvSpPr/>
          <p:nvPr/>
        </p:nvSpPr>
        <p:spPr>
          <a:xfrm>
            <a:off x="6974860" y="3637478"/>
            <a:ext cx="680442" cy="680442"/>
          </a:xfrm>
          <a:prstGeom prst="roundRect">
            <a:avLst>
              <a:gd name="adj" fmla="val 134383"/>
            </a:avLst>
          </a:prstGeom>
          <a:solidFill>
            <a:srgbClr val="B88E23"/>
          </a:solidFill>
          <a:ln/>
        </p:spPr>
      </p:sp>
      <p:pic>
        <p:nvPicPr>
          <p:cNvPr id="11" name="Image 1" descr="preencoded.png"/>
          <p:cNvPicPr>
            <a:picLocks noChangeAspect="1"/>
          </p:cNvPicPr>
          <p:nvPr/>
        </p:nvPicPr>
        <p:blipFill>
          <a:blip r:embed="rId4"/>
          <a:stretch>
            <a:fillRect/>
          </a:stretch>
        </p:blipFill>
        <p:spPr>
          <a:xfrm>
            <a:off x="7178933" y="3807619"/>
            <a:ext cx="272177" cy="340162"/>
          </a:xfrm>
          <a:prstGeom prst="rect">
            <a:avLst/>
          </a:prstGeom>
        </p:spPr>
      </p:pic>
      <p:sp>
        <p:nvSpPr>
          <p:cNvPr id="12" name="Text 8"/>
          <p:cNvSpPr/>
          <p:nvPr/>
        </p:nvSpPr>
        <p:spPr>
          <a:xfrm>
            <a:off x="5474256" y="4544616"/>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Enhanced Context Retention</a:t>
            </a:r>
            <a:endParaRPr lang="en-US" sz="2200" dirty="0"/>
          </a:p>
        </p:txBody>
      </p:sp>
      <p:sp>
        <p:nvSpPr>
          <p:cNvPr id="13" name="Text 9"/>
          <p:cNvSpPr/>
          <p:nvPr/>
        </p:nvSpPr>
        <p:spPr>
          <a:xfrm>
            <a:off x="5474256" y="5389364"/>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Improve the AI's ability to maintain context across multiple turns for more coherent conversations.</a:t>
            </a:r>
            <a:endParaRPr lang="en-US" sz="1750" dirty="0"/>
          </a:p>
        </p:txBody>
      </p:sp>
      <p:sp>
        <p:nvSpPr>
          <p:cNvPr id="14" name="Shape 10"/>
          <p:cNvSpPr/>
          <p:nvPr/>
        </p:nvSpPr>
        <p:spPr>
          <a:xfrm>
            <a:off x="9640133" y="3947160"/>
            <a:ext cx="4196358" cy="121920"/>
          </a:xfrm>
          <a:prstGeom prst="roundRect">
            <a:avLst>
              <a:gd name="adj" fmla="val 78139"/>
            </a:avLst>
          </a:prstGeom>
          <a:solidFill>
            <a:srgbClr val="B88E23"/>
          </a:solidFill>
          <a:ln/>
        </p:spPr>
      </p:sp>
      <p:sp>
        <p:nvSpPr>
          <p:cNvPr id="15" name="Shape 11"/>
          <p:cNvSpPr/>
          <p:nvPr/>
        </p:nvSpPr>
        <p:spPr>
          <a:xfrm>
            <a:off x="11398032" y="3637478"/>
            <a:ext cx="680442" cy="680442"/>
          </a:xfrm>
          <a:prstGeom prst="roundRect">
            <a:avLst>
              <a:gd name="adj" fmla="val 134383"/>
            </a:avLst>
          </a:prstGeom>
          <a:solidFill>
            <a:srgbClr val="B88E23"/>
          </a:solidFill>
          <a:ln/>
        </p:spPr>
      </p:sp>
      <p:pic>
        <p:nvPicPr>
          <p:cNvPr id="16" name="Image 2" descr="preencoded.png"/>
          <p:cNvPicPr>
            <a:picLocks noChangeAspect="1"/>
          </p:cNvPicPr>
          <p:nvPr/>
        </p:nvPicPr>
        <p:blipFill>
          <a:blip r:embed="rId5"/>
          <a:stretch>
            <a:fillRect/>
          </a:stretch>
        </p:blipFill>
        <p:spPr>
          <a:xfrm>
            <a:off x="11602105" y="3807619"/>
            <a:ext cx="272177" cy="340162"/>
          </a:xfrm>
          <a:prstGeom prst="rect">
            <a:avLst/>
          </a:prstGeom>
        </p:spPr>
      </p:pic>
      <p:sp>
        <p:nvSpPr>
          <p:cNvPr id="17" name="Text 12"/>
          <p:cNvSpPr/>
          <p:nvPr/>
        </p:nvSpPr>
        <p:spPr>
          <a:xfrm>
            <a:off x="9897427" y="4544616"/>
            <a:ext cx="295620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Offline Deployment</a:t>
            </a:r>
            <a:endParaRPr lang="en-US" sz="2200" dirty="0"/>
          </a:p>
        </p:txBody>
      </p:sp>
      <p:sp>
        <p:nvSpPr>
          <p:cNvPr id="18" name="Text 13"/>
          <p:cNvSpPr/>
          <p:nvPr/>
        </p:nvSpPr>
        <p:spPr>
          <a:xfrm>
            <a:off x="9897427" y="5035034"/>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Explore options for deploying the assistant in environments without consistent internet access.</a:t>
            </a:r>
            <a:endParaRPr lang="en-US" sz="1750" dirty="0"/>
          </a:p>
        </p:txBody>
      </p:sp>
      <p:sp>
        <p:nvSpPr>
          <p:cNvPr id="19" name="Shape 1">
            <a:extLst>
              <a:ext uri="{FF2B5EF4-FFF2-40B4-BE49-F238E27FC236}">
                <a16:creationId xmlns:a16="http://schemas.microsoft.com/office/drawing/2014/main" id="{4FC9A458-2798-9545-2FFB-273DCAB74F0F}"/>
              </a:ext>
            </a:extLst>
          </p:cNvPr>
          <p:cNvSpPr/>
          <p:nvPr/>
        </p:nvSpPr>
        <p:spPr>
          <a:xfrm>
            <a:off x="735045" y="2135268"/>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89" y="20463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Objective</a:t>
            </a:r>
            <a:endParaRPr lang="en-US" sz="4450" dirty="0"/>
          </a:p>
        </p:txBody>
      </p:sp>
      <p:sp>
        <p:nvSpPr>
          <p:cNvPr id="3" name="Text 1"/>
          <p:cNvSpPr/>
          <p:nvPr/>
        </p:nvSpPr>
        <p:spPr>
          <a:xfrm>
            <a:off x="793790" y="3425785"/>
            <a:ext cx="13042821" cy="254031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This project is dedicated to creating an advanced, real-time AI assistant specifically designed for educational environments. Its primary goal is to leverage sophisticated Natural Language Processing (NLP) capabilities to process and respond to student questions submitted through text. By offering immediate, accurate, and contextually relevant answers, the assistant seeks to revolutionize the traditional classroom dynamic. This initiative aims not only to significantly enhance student engagement and comprehension by reducing learning friction but also to provide a continuously supportive and interactive learning ecosystem. Ultimately, it endeavors to free up educators to focus on more complex pedagogical tasks, transforming classrooms into dynamic hubs of personalized discovery and exploration.</a:t>
            </a:r>
            <a:endParaRPr lang="en-US" sz="1750" dirty="0"/>
          </a:p>
        </p:txBody>
      </p:sp>
      <p:sp>
        <p:nvSpPr>
          <p:cNvPr id="4" name="Shape 1">
            <a:extLst>
              <a:ext uri="{FF2B5EF4-FFF2-40B4-BE49-F238E27FC236}">
                <a16:creationId xmlns:a16="http://schemas.microsoft.com/office/drawing/2014/main" id="{493D2CA2-13B5-AAED-98A9-52730AA07EFF}"/>
              </a:ext>
            </a:extLst>
          </p:cNvPr>
          <p:cNvSpPr/>
          <p:nvPr/>
        </p:nvSpPr>
        <p:spPr>
          <a:xfrm>
            <a:off x="793789" y="3074219"/>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3310" y="2338756"/>
            <a:ext cx="978491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Addressing Classroom Challenges</a:t>
            </a:r>
            <a:endParaRPr lang="en-US" sz="4450" dirty="0"/>
          </a:p>
        </p:txBody>
      </p:sp>
      <p:sp>
        <p:nvSpPr>
          <p:cNvPr id="3" name="Shape 1"/>
          <p:cNvSpPr/>
          <p:nvPr/>
        </p:nvSpPr>
        <p:spPr>
          <a:xfrm>
            <a:off x="824270" y="3828279"/>
            <a:ext cx="6407944" cy="2093714"/>
          </a:xfrm>
          <a:prstGeom prst="roundRect">
            <a:avLst>
              <a:gd name="adj" fmla="val 6988"/>
            </a:avLst>
          </a:prstGeom>
          <a:noFill/>
          <a:ln w="30480">
            <a:solidFill>
              <a:srgbClr val="DDD3BA"/>
            </a:solidFill>
            <a:prstDash val="solid"/>
          </a:ln>
        </p:spPr>
      </p:sp>
      <p:sp>
        <p:nvSpPr>
          <p:cNvPr id="4" name="Shape 2"/>
          <p:cNvSpPr/>
          <p:nvPr/>
        </p:nvSpPr>
        <p:spPr>
          <a:xfrm>
            <a:off x="763310" y="3828279"/>
            <a:ext cx="121920" cy="2093714"/>
          </a:xfrm>
          <a:prstGeom prst="roundRect">
            <a:avLst>
              <a:gd name="adj" fmla="val 78139"/>
            </a:avLst>
          </a:prstGeom>
          <a:solidFill>
            <a:srgbClr val="B88E23"/>
          </a:solidFill>
          <a:ln/>
        </p:spPr>
        <p:txBody>
          <a:bodyPr/>
          <a:lstStyle/>
          <a:p>
            <a:endParaRPr lang="en-IN" dirty="0"/>
          </a:p>
        </p:txBody>
      </p:sp>
      <p:sp>
        <p:nvSpPr>
          <p:cNvPr id="5" name="Text 3"/>
          <p:cNvSpPr/>
          <p:nvPr/>
        </p:nvSpPr>
        <p:spPr>
          <a:xfrm>
            <a:off x="1142524" y="3906441"/>
            <a:ext cx="407884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Real-time Doubt Resolution</a:t>
            </a:r>
            <a:endParaRPr lang="en-US" sz="2200" dirty="0"/>
          </a:p>
        </p:txBody>
      </p:sp>
      <p:sp>
        <p:nvSpPr>
          <p:cNvPr id="6" name="Text 4"/>
          <p:cNvSpPr/>
          <p:nvPr/>
        </p:nvSpPr>
        <p:spPr>
          <a:xfrm>
            <a:off x="1142524" y="4396859"/>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Current classroom settings often lack immediate systems to address student queries, leading to accumulated doubts and reduced comprehension.</a:t>
            </a:r>
            <a:endParaRPr lang="en-US" sz="1750" dirty="0"/>
          </a:p>
        </p:txBody>
      </p:sp>
      <p:sp>
        <p:nvSpPr>
          <p:cNvPr id="7" name="Shape 5"/>
          <p:cNvSpPr/>
          <p:nvPr/>
        </p:nvSpPr>
        <p:spPr>
          <a:xfrm>
            <a:off x="7459027" y="3828279"/>
            <a:ext cx="6408063" cy="2093714"/>
          </a:xfrm>
          <a:prstGeom prst="roundRect">
            <a:avLst>
              <a:gd name="adj" fmla="val 6988"/>
            </a:avLst>
          </a:prstGeom>
          <a:noFill/>
          <a:ln w="30480">
            <a:solidFill>
              <a:srgbClr val="DDD3BA"/>
            </a:solidFill>
            <a:prstDash val="solid"/>
          </a:ln>
        </p:spPr>
      </p:sp>
      <p:sp>
        <p:nvSpPr>
          <p:cNvPr id="8" name="Shape 6"/>
          <p:cNvSpPr/>
          <p:nvPr/>
        </p:nvSpPr>
        <p:spPr>
          <a:xfrm>
            <a:off x="7419231" y="3828279"/>
            <a:ext cx="121920" cy="2093714"/>
          </a:xfrm>
          <a:prstGeom prst="roundRect">
            <a:avLst>
              <a:gd name="adj" fmla="val 78139"/>
            </a:avLst>
          </a:prstGeom>
          <a:solidFill>
            <a:srgbClr val="B88E23"/>
          </a:solidFill>
          <a:ln/>
        </p:spPr>
        <p:txBody>
          <a:bodyPr/>
          <a:lstStyle/>
          <a:p>
            <a:endParaRPr lang="en-IN" dirty="0"/>
          </a:p>
        </p:txBody>
      </p:sp>
      <p:sp>
        <p:nvSpPr>
          <p:cNvPr id="9" name="Text 7"/>
          <p:cNvSpPr/>
          <p:nvPr/>
        </p:nvSpPr>
        <p:spPr>
          <a:xfrm>
            <a:off x="7777282" y="3906441"/>
            <a:ext cx="285333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Scalable AI Support</a:t>
            </a:r>
            <a:endParaRPr lang="en-US" sz="2200" dirty="0"/>
          </a:p>
        </p:txBody>
      </p:sp>
      <p:sp>
        <p:nvSpPr>
          <p:cNvPr id="10" name="Text 8"/>
          <p:cNvSpPr/>
          <p:nvPr/>
        </p:nvSpPr>
        <p:spPr>
          <a:xfrm>
            <a:off x="7777282" y="4396859"/>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There is a critical need for AI systems capable of instantly supporting a diverse range of student questions without overwhelming human educators.</a:t>
            </a:r>
            <a:endParaRPr lang="en-US" sz="1750" dirty="0"/>
          </a:p>
        </p:txBody>
      </p:sp>
      <p:sp>
        <p:nvSpPr>
          <p:cNvPr id="11" name="Shape 1">
            <a:extLst>
              <a:ext uri="{FF2B5EF4-FFF2-40B4-BE49-F238E27FC236}">
                <a16:creationId xmlns:a16="http://schemas.microsoft.com/office/drawing/2014/main" id="{2CBD2F8D-816A-FD04-B81D-E51D3BCB3B45}"/>
              </a:ext>
            </a:extLst>
          </p:cNvPr>
          <p:cNvSpPr/>
          <p:nvPr/>
        </p:nvSpPr>
        <p:spPr>
          <a:xfrm>
            <a:off x="763310" y="3308746"/>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98232"/>
            <a:ext cx="8226862"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Features of the Assistant</a:t>
            </a:r>
            <a:endParaRPr lang="en-US" sz="4450" dirty="0"/>
          </a:p>
        </p:txBody>
      </p:sp>
      <p:sp>
        <p:nvSpPr>
          <p:cNvPr id="3" name="Shape 1"/>
          <p:cNvSpPr/>
          <p:nvPr/>
        </p:nvSpPr>
        <p:spPr>
          <a:xfrm>
            <a:off x="793790" y="2260640"/>
            <a:ext cx="6436400" cy="680442"/>
          </a:xfrm>
          <a:prstGeom prst="roundRect">
            <a:avLst>
              <a:gd name="adj" fmla="val 480029"/>
            </a:avLst>
          </a:prstGeom>
          <a:solidFill>
            <a:srgbClr val="F7EDD4"/>
          </a:solidFill>
          <a:ln w="7620">
            <a:solidFill>
              <a:srgbClr val="DDD3BA"/>
            </a:solidFill>
            <a:prstDash val="solid"/>
          </a:ln>
        </p:spPr>
      </p:sp>
      <p:sp>
        <p:nvSpPr>
          <p:cNvPr id="4" name="Text 2"/>
          <p:cNvSpPr/>
          <p:nvPr/>
        </p:nvSpPr>
        <p:spPr>
          <a:xfrm>
            <a:off x="3841909" y="2388156"/>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5" name="Text 3"/>
          <p:cNvSpPr/>
          <p:nvPr/>
        </p:nvSpPr>
        <p:spPr>
          <a:xfrm>
            <a:off x="1020604" y="3167896"/>
            <a:ext cx="318706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Text-Only Interaction</a:t>
            </a:r>
            <a:endParaRPr lang="en-US" sz="2200" dirty="0"/>
          </a:p>
        </p:txBody>
      </p:sp>
      <p:sp>
        <p:nvSpPr>
          <p:cNvPr id="6" name="Text 4"/>
          <p:cNvSpPr/>
          <p:nvPr/>
        </p:nvSpPr>
        <p:spPr>
          <a:xfrm>
            <a:off x="1020604" y="3658314"/>
            <a:ext cx="598277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Simplifies usage with intuitive text input and clear, concise text-based responses.</a:t>
            </a:r>
            <a:endParaRPr lang="en-US" sz="1750" dirty="0"/>
          </a:p>
        </p:txBody>
      </p:sp>
      <p:sp>
        <p:nvSpPr>
          <p:cNvPr id="7" name="Shape 5"/>
          <p:cNvSpPr/>
          <p:nvPr/>
        </p:nvSpPr>
        <p:spPr>
          <a:xfrm>
            <a:off x="7400211" y="2260640"/>
            <a:ext cx="6436400" cy="680442"/>
          </a:xfrm>
          <a:prstGeom prst="roundRect">
            <a:avLst>
              <a:gd name="adj" fmla="val 480029"/>
            </a:avLst>
          </a:prstGeom>
          <a:solidFill>
            <a:srgbClr val="F7EDD4"/>
          </a:solidFill>
          <a:ln w="7620">
            <a:solidFill>
              <a:srgbClr val="DDD3BA"/>
            </a:solidFill>
            <a:prstDash val="solid"/>
          </a:ln>
        </p:spPr>
      </p:sp>
      <p:sp>
        <p:nvSpPr>
          <p:cNvPr id="8" name="Text 6"/>
          <p:cNvSpPr/>
          <p:nvPr/>
        </p:nvSpPr>
        <p:spPr>
          <a:xfrm>
            <a:off x="10448330" y="2388156"/>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9" name="Text 7"/>
          <p:cNvSpPr/>
          <p:nvPr/>
        </p:nvSpPr>
        <p:spPr>
          <a:xfrm>
            <a:off x="7627025" y="31678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Real-Time NLP</a:t>
            </a:r>
            <a:endParaRPr lang="en-US" sz="2200" dirty="0"/>
          </a:p>
        </p:txBody>
      </p:sp>
      <p:sp>
        <p:nvSpPr>
          <p:cNvPr id="10" name="Text 8"/>
          <p:cNvSpPr/>
          <p:nvPr/>
        </p:nvSpPr>
        <p:spPr>
          <a:xfrm>
            <a:off x="7627025" y="3658314"/>
            <a:ext cx="598277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Leverages advanced transformer models for instant natural language processing and accurate answers.</a:t>
            </a:r>
            <a:endParaRPr lang="en-US" sz="1750" dirty="0"/>
          </a:p>
        </p:txBody>
      </p:sp>
      <p:sp>
        <p:nvSpPr>
          <p:cNvPr id="11" name="Shape 9"/>
          <p:cNvSpPr/>
          <p:nvPr/>
        </p:nvSpPr>
        <p:spPr>
          <a:xfrm>
            <a:off x="793790" y="4780955"/>
            <a:ext cx="6436400" cy="680442"/>
          </a:xfrm>
          <a:prstGeom prst="roundRect">
            <a:avLst>
              <a:gd name="adj" fmla="val 480029"/>
            </a:avLst>
          </a:prstGeom>
          <a:solidFill>
            <a:srgbClr val="F7EDD4"/>
          </a:solidFill>
          <a:ln w="7620">
            <a:solidFill>
              <a:srgbClr val="DDD3BA"/>
            </a:solidFill>
            <a:prstDash val="solid"/>
          </a:ln>
        </p:spPr>
      </p:sp>
      <p:sp>
        <p:nvSpPr>
          <p:cNvPr id="12" name="Text 10"/>
          <p:cNvSpPr/>
          <p:nvPr/>
        </p:nvSpPr>
        <p:spPr>
          <a:xfrm>
            <a:off x="3841909" y="4908471"/>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3" name="Text 11"/>
          <p:cNvSpPr/>
          <p:nvPr/>
        </p:nvSpPr>
        <p:spPr>
          <a:xfrm>
            <a:off x="1020604" y="5688211"/>
            <a:ext cx="354580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Optimized Performance</a:t>
            </a:r>
            <a:endParaRPr lang="en-US" sz="2200" dirty="0"/>
          </a:p>
        </p:txBody>
      </p:sp>
      <p:sp>
        <p:nvSpPr>
          <p:cNvPr id="14" name="Text 12"/>
          <p:cNvSpPr/>
          <p:nvPr/>
        </p:nvSpPr>
        <p:spPr>
          <a:xfrm>
            <a:off x="1020604" y="6178629"/>
            <a:ext cx="598277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Achieves high-speed model execution with OpenVINO, ensuring minimal latency.</a:t>
            </a:r>
            <a:endParaRPr lang="en-US" sz="1750" dirty="0"/>
          </a:p>
        </p:txBody>
      </p:sp>
      <p:sp>
        <p:nvSpPr>
          <p:cNvPr id="15" name="Shape 13"/>
          <p:cNvSpPr/>
          <p:nvPr/>
        </p:nvSpPr>
        <p:spPr>
          <a:xfrm>
            <a:off x="7400211" y="4780955"/>
            <a:ext cx="6436400" cy="680442"/>
          </a:xfrm>
          <a:prstGeom prst="roundRect">
            <a:avLst>
              <a:gd name="adj" fmla="val 480029"/>
            </a:avLst>
          </a:prstGeom>
          <a:solidFill>
            <a:srgbClr val="F7EDD4"/>
          </a:solidFill>
          <a:ln w="7620">
            <a:solidFill>
              <a:srgbClr val="DDD3BA"/>
            </a:solidFill>
            <a:prstDash val="solid"/>
          </a:ln>
        </p:spPr>
      </p:sp>
      <p:sp>
        <p:nvSpPr>
          <p:cNvPr id="16" name="Text 14"/>
          <p:cNvSpPr/>
          <p:nvPr/>
        </p:nvSpPr>
        <p:spPr>
          <a:xfrm>
            <a:off x="10448330" y="4908471"/>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17" name="Text 15"/>
          <p:cNvSpPr/>
          <p:nvPr/>
        </p:nvSpPr>
        <p:spPr>
          <a:xfrm>
            <a:off x="7627025" y="5688211"/>
            <a:ext cx="339649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User-Friendly Interface</a:t>
            </a:r>
            <a:endParaRPr lang="en-US" sz="2200" dirty="0"/>
          </a:p>
        </p:txBody>
      </p:sp>
      <p:sp>
        <p:nvSpPr>
          <p:cNvPr id="18" name="Text 16"/>
          <p:cNvSpPr/>
          <p:nvPr/>
        </p:nvSpPr>
        <p:spPr>
          <a:xfrm>
            <a:off x="7627025" y="6178629"/>
            <a:ext cx="5982772"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Developed with Streamlit for an accessible and easy-to-navigate user experience.</a:t>
            </a:r>
            <a:endParaRPr lang="en-US" sz="1750" dirty="0"/>
          </a:p>
        </p:txBody>
      </p:sp>
      <p:sp>
        <p:nvSpPr>
          <p:cNvPr id="19" name="Shape 1">
            <a:extLst>
              <a:ext uri="{FF2B5EF4-FFF2-40B4-BE49-F238E27FC236}">
                <a16:creationId xmlns:a16="http://schemas.microsoft.com/office/drawing/2014/main" id="{451B2A8F-2FC9-B7CC-3708-C7D767B3641C}"/>
              </a:ext>
            </a:extLst>
          </p:cNvPr>
          <p:cNvSpPr/>
          <p:nvPr/>
        </p:nvSpPr>
        <p:spPr>
          <a:xfrm>
            <a:off x="793789" y="1897558"/>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167" y="739259"/>
            <a:ext cx="6353770" cy="684133"/>
          </a:xfrm>
          <a:prstGeom prst="rect">
            <a:avLst/>
          </a:prstGeom>
          <a:noFill/>
          <a:ln/>
        </p:spPr>
        <p:txBody>
          <a:bodyPr wrap="none" lIns="0" tIns="0" rIns="0" bIns="0" rtlCol="0" anchor="t"/>
          <a:lstStyle/>
          <a:p>
            <a:pPr marL="0" indent="0" algn="l">
              <a:lnSpc>
                <a:spcPts val="5350"/>
              </a:lnSpc>
              <a:buNone/>
            </a:pPr>
            <a:r>
              <a:rPr lang="en-US" sz="4300" dirty="0">
                <a:solidFill>
                  <a:srgbClr val="5C4E3D"/>
                </a:solidFill>
                <a:latin typeface="Libre Baskerville" pitchFamily="34" charset="0"/>
                <a:ea typeface="Libre Baskerville" pitchFamily="34" charset="-122"/>
                <a:cs typeface="Libre Baskerville" pitchFamily="34" charset="-120"/>
              </a:rPr>
              <a:t>Architecture Overview</a:t>
            </a:r>
            <a:endParaRPr lang="en-US" sz="4300" dirty="0"/>
          </a:p>
        </p:txBody>
      </p:sp>
      <p:sp>
        <p:nvSpPr>
          <p:cNvPr id="3" name="Text 1"/>
          <p:cNvSpPr/>
          <p:nvPr/>
        </p:nvSpPr>
        <p:spPr>
          <a:xfrm>
            <a:off x="766167" y="1861185"/>
            <a:ext cx="13098066" cy="700564"/>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The AI-powered learning assistant is built on a robust architecture designed for seamless, real-time text-based interaction and efficient performance. Key components work together to deliver an intelligent and responsive experience:</a:t>
            </a:r>
            <a:endParaRPr lang="en-US" sz="1700" dirty="0"/>
          </a:p>
        </p:txBody>
      </p:sp>
      <p:pic>
        <p:nvPicPr>
          <p:cNvPr id="4" name="Image 0" descr="preencoded.png"/>
          <p:cNvPicPr>
            <a:picLocks noChangeAspect="1"/>
          </p:cNvPicPr>
          <p:nvPr/>
        </p:nvPicPr>
        <p:blipFill>
          <a:blip r:embed="rId3"/>
          <a:stretch>
            <a:fillRect/>
          </a:stretch>
        </p:blipFill>
        <p:spPr>
          <a:xfrm>
            <a:off x="766167" y="2807970"/>
            <a:ext cx="3069312" cy="1896904"/>
          </a:xfrm>
          <a:prstGeom prst="rect">
            <a:avLst/>
          </a:prstGeom>
        </p:spPr>
      </p:pic>
      <p:sp>
        <p:nvSpPr>
          <p:cNvPr id="5" name="Text 2"/>
          <p:cNvSpPr/>
          <p:nvPr/>
        </p:nvSpPr>
        <p:spPr>
          <a:xfrm>
            <a:off x="766167" y="4923711"/>
            <a:ext cx="3069312" cy="683895"/>
          </a:xfrm>
          <a:prstGeom prst="rect">
            <a:avLst/>
          </a:prstGeom>
          <a:noFill/>
          <a:ln/>
        </p:spPr>
        <p:txBody>
          <a:bodyPr wrap="square" lIns="0" tIns="0" rIns="0" bIns="0" rtlCol="0" anchor="t"/>
          <a:lstStyle/>
          <a:p>
            <a:pPr marL="0" indent="0" algn="l">
              <a:lnSpc>
                <a:spcPts val="2650"/>
              </a:lnSpc>
              <a:buNone/>
            </a:pPr>
            <a:r>
              <a:rPr lang="en-US" sz="2150" dirty="0">
                <a:solidFill>
                  <a:srgbClr val="454240"/>
                </a:solidFill>
                <a:latin typeface="Libre Baskerville" pitchFamily="34" charset="0"/>
                <a:ea typeface="Libre Baskerville" pitchFamily="34" charset="-122"/>
                <a:cs typeface="Libre Baskerville" pitchFamily="34" charset="-120"/>
              </a:rPr>
              <a:t>User Interface (Streamlit)</a:t>
            </a:r>
            <a:endParaRPr lang="en-US" sz="2150" dirty="0"/>
          </a:p>
        </p:txBody>
      </p:sp>
      <p:sp>
        <p:nvSpPr>
          <p:cNvPr id="6" name="Text 3"/>
          <p:cNvSpPr/>
          <p:nvPr/>
        </p:nvSpPr>
        <p:spPr>
          <a:xfrm>
            <a:off x="766167" y="5738932"/>
            <a:ext cx="3069312" cy="1401128"/>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A simple, intuitive text-only interface built with Streamlit ensures easy student interaction.</a:t>
            </a:r>
            <a:endParaRPr lang="en-US" sz="1700" dirty="0"/>
          </a:p>
        </p:txBody>
      </p:sp>
      <p:pic>
        <p:nvPicPr>
          <p:cNvPr id="7" name="Image 1" descr="preencoded.png"/>
          <p:cNvPicPr>
            <a:picLocks noChangeAspect="1"/>
          </p:cNvPicPr>
          <p:nvPr/>
        </p:nvPicPr>
        <p:blipFill>
          <a:blip r:embed="rId4"/>
          <a:stretch>
            <a:fillRect/>
          </a:stretch>
        </p:blipFill>
        <p:spPr>
          <a:xfrm>
            <a:off x="4109085" y="2807970"/>
            <a:ext cx="3069312" cy="1896904"/>
          </a:xfrm>
          <a:prstGeom prst="rect">
            <a:avLst/>
          </a:prstGeom>
        </p:spPr>
      </p:pic>
      <p:sp>
        <p:nvSpPr>
          <p:cNvPr id="8" name="Text 4"/>
          <p:cNvSpPr/>
          <p:nvPr/>
        </p:nvSpPr>
        <p:spPr>
          <a:xfrm>
            <a:off x="4109085" y="4923711"/>
            <a:ext cx="3069312" cy="683895"/>
          </a:xfrm>
          <a:prstGeom prst="rect">
            <a:avLst/>
          </a:prstGeom>
          <a:noFill/>
          <a:ln/>
        </p:spPr>
        <p:txBody>
          <a:bodyPr wrap="square" lIns="0" tIns="0" rIns="0" bIns="0" rtlCol="0" anchor="t"/>
          <a:lstStyle/>
          <a:p>
            <a:pPr marL="0" indent="0" algn="l">
              <a:lnSpc>
                <a:spcPts val="2650"/>
              </a:lnSpc>
              <a:buNone/>
            </a:pPr>
            <a:r>
              <a:rPr lang="en-US" sz="2150" dirty="0">
                <a:solidFill>
                  <a:srgbClr val="454240"/>
                </a:solidFill>
                <a:latin typeface="Libre Baskerville" pitchFamily="34" charset="0"/>
                <a:ea typeface="Libre Baskerville" pitchFamily="34" charset="-122"/>
                <a:cs typeface="Libre Baskerville" pitchFamily="34" charset="-120"/>
              </a:rPr>
              <a:t>Natural Language Processing Core</a:t>
            </a:r>
            <a:endParaRPr lang="en-US" sz="2150" dirty="0"/>
          </a:p>
        </p:txBody>
      </p:sp>
      <p:sp>
        <p:nvSpPr>
          <p:cNvPr id="9" name="Text 5"/>
          <p:cNvSpPr/>
          <p:nvPr/>
        </p:nvSpPr>
        <p:spPr>
          <a:xfrm>
            <a:off x="4109085" y="5738932"/>
            <a:ext cx="3069312" cy="1751409"/>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Leverages advanced transformer models to accurately interpret and respond to diverse student queries.</a:t>
            </a:r>
            <a:endParaRPr lang="en-US" sz="1700" dirty="0"/>
          </a:p>
        </p:txBody>
      </p:sp>
      <p:pic>
        <p:nvPicPr>
          <p:cNvPr id="10" name="Image 2" descr="preencoded.png"/>
          <p:cNvPicPr>
            <a:picLocks noChangeAspect="1"/>
          </p:cNvPicPr>
          <p:nvPr/>
        </p:nvPicPr>
        <p:blipFill>
          <a:blip r:embed="rId5"/>
          <a:stretch>
            <a:fillRect/>
          </a:stretch>
        </p:blipFill>
        <p:spPr>
          <a:xfrm>
            <a:off x="7452003" y="2807970"/>
            <a:ext cx="3069312" cy="1896904"/>
          </a:xfrm>
          <a:prstGeom prst="rect">
            <a:avLst/>
          </a:prstGeom>
        </p:spPr>
      </p:pic>
      <p:sp>
        <p:nvSpPr>
          <p:cNvPr id="11" name="Text 6"/>
          <p:cNvSpPr/>
          <p:nvPr/>
        </p:nvSpPr>
        <p:spPr>
          <a:xfrm>
            <a:off x="7452003" y="4923711"/>
            <a:ext cx="3069312" cy="683895"/>
          </a:xfrm>
          <a:prstGeom prst="rect">
            <a:avLst/>
          </a:prstGeom>
          <a:noFill/>
          <a:ln/>
        </p:spPr>
        <p:txBody>
          <a:bodyPr wrap="square" lIns="0" tIns="0" rIns="0" bIns="0" rtlCol="0" anchor="t"/>
          <a:lstStyle/>
          <a:p>
            <a:pPr marL="0" indent="0" algn="l">
              <a:lnSpc>
                <a:spcPts val="2650"/>
              </a:lnSpc>
              <a:buNone/>
            </a:pPr>
            <a:r>
              <a:rPr lang="en-US" sz="2150" dirty="0">
                <a:solidFill>
                  <a:srgbClr val="454240"/>
                </a:solidFill>
                <a:latin typeface="Libre Baskerville" pitchFamily="34" charset="0"/>
                <a:ea typeface="Libre Baskerville" pitchFamily="34" charset="-122"/>
                <a:cs typeface="Libre Baskerville" pitchFamily="34" charset="-120"/>
              </a:rPr>
              <a:t>OpenVINO Optimization</a:t>
            </a:r>
            <a:endParaRPr lang="en-US" sz="2150" dirty="0"/>
          </a:p>
        </p:txBody>
      </p:sp>
      <p:sp>
        <p:nvSpPr>
          <p:cNvPr id="12" name="Text 7"/>
          <p:cNvSpPr/>
          <p:nvPr/>
        </p:nvSpPr>
        <p:spPr>
          <a:xfrm>
            <a:off x="7452003" y="5738932"/>
            <a:ext cx="3069312" cy="1751409"/>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Integrated with OpenVINO for high-speed model execution, significantly reducing latency and ensuring real-time responses.</a:t>
            </a:r>
            <a:endParaRPr lang="en-US" sz="1700" dirty="0"/>
          </a:p>
        </p:txBody>
      </p:sp>
      <p:pic>
        <p:nvPicPr>
          <p:cNvPr id="13" name="Image 3" descr="preencoded.png"/>
          <p:cNvPicPr>
            <a:picLocks noChangeAspect="1"/>
          </p:cNvPicPr>
          <p:nvPr/>
        </p:nvPicPr>
        <p:blipFill>
          <a:blip r:embed="rId6"/>
          <a:stretch>
            <a:fillRect/>
          </a:stretch>
        </p:blipFill>
        <p:spPr>
          <a:xfrm>
            <a:off x="10794921" y="2807970"/>
            <a:ext cx="3069312" cy="1896904"/>
          </a:xfrm>
          <a:prstGeom prst="rect">
            <a:avLst/>
          </a:prstGeom>
        </p:spPr>
      </p:pic>
      <p:sp>
        <p:nvSpPr>
          <p:cNvPr id="14" name="Text 8"/>
          <p:cNvSpPr/>
          <p:nvPr/>
        </p:nvSpPr>
        <p:spPr>
          <a:xfrm>
            <a:off x="10794921" y="4923711"/>
            <a:ext cx="3069312" cy="683895"/>
          </a:xfrm>
          <a:prstGeom prst="rect">
            <a:avLst/>
          </a:prstGeom>
          <a:noFill/>
          <a:ln/>
        </p:spPr>
        <p:txBody>
          <a:bodyPr wrap="square" lIns="0" tIns="0" rIns="0" bIns="0" rtlCol="0" anchor="t"/>
          <a:lstStyle/>
          <a:p>
            <a:pPr marL="0" indent="0" algn="l">
              <a:lnSpc>
                <a:spcPts val="2650"/>
              </a:lnSpc>
              <a:buNone/>
            </a:pPr>
            <a:r>
              <a:rPr lang="en-US" sz="2150" dirty="0">
                <a:solidFill>
                  <a:srgbClr val="454240"/>
                </a:solidFill>
                <a:latin typeface="Libre Baskerville" pitchFamily="34" charset="0"/>
                <a:ea typeface="Libre Baskerville" pitchFamily="34" charset="-122"/>
                <a:cs typeface="Libre Baskerville" pitchFamily="34" charset="-120"/>
              </a:rPr>
              <a:t>Data Integration &amp; Retrieval</a:t>
            </a:r>
            <a:endParaRPr lang="en-US" sz="2150" dirty="0"/>
          </a:p>
        </p:txBody>
      </p:sp>
      <p:sp>
        <p:nvSpPr>
          <p:cNvPr id="15" name="Text 9"/>
          <p:cNvSpPr/>
          <p:nvPr/>
        </p:nvSpPr>
        <p:spPr>
          <a:xfrm>
            <a:off x="10794921" y="5738932"/>
            <a:ext cx="3069312" cy="1751409"/>
          </a:xfrm>
          <a:prstGeom prst="rect">
            <a:avLst/>
          </a:prstGeom>
          <a:noFill/>
          <a:ln/>
        </p:spPr>
        <p:txBody>
          <a:bodyPr wrap="squar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Connects to a comprehensive knowledge base to pull relevant information and generate accurate, contextual answers.</a:t>
            </a:r>
            <a:endParaRPr lang="en-US" sz="1700" dirty="0"/>
          </a:p>
        </p:txBody>
      </p:sp>
      <p:sp>
        <p:nvSpPr>
          <p:cNvPr id="16" name="Shape 1">
            <a:extLst>
              <a:ext uri="{FF2B5EF4-FFF2-40B4-BE49-F238E27FC236}">
                <a16:creationId xmlns:a16="http://schemas.microsoft.com/office/drawing/2014/main" id="{F6FD5981-257C-0CCA-69CC-E0A97368D236}"/>
              </a:ext>
            </a:extLst>
          </p:cNvPr>
          <p:cNvSpPr/>
          <p:nvPr/>
        </p:nvSpPr>
        <p:spPr>
          <a:xfrm>
            <a:off x="756321" y="1552315"/>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136" y="557213"/>
            <a:ext cx="5816560" cy="633174"/>
          </a:xfrm>
          <a:prstGeom prst="rect">
            <a:avLst/>
          </a:prstGeom>
          <a:noFill/>
          <a:ln/>
        </p:spPr>
        <p:txBody>
          <a:bodyPr wrap="none" lIns="0" tIns="0" rIns="0" bIns="0" rtlCol="0" anchor="t"/>
          <a:lstStyle/>
          <a:p>
            <a:pPr marL="0" indent="0" algn="l">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Operational Workflow</a:t>
            </a:r>
            <a:endParaRPr lang="en-US" sz="3950" dirty="0"/>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1924764" y="1798082"/>
            <a:ext cx="2636639"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User Question Input</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Students type their questions into the intuitive web interface.</a:t>
            </a:r>
            <a:endParaRPr lang="en-US" sz="1550" dirty="0"/>
          </a:p>
        </p:txBody>
      </p:sp>
      <p:pic>
        <p:nvPicPr>
          <p:cNvPr id="6" name="Image 1" descr="preencoded.png"/>
          <p:cNvPicPr>
            <a:picLocks noChangeAspect="1"/>
          </p:cNvPicPr>
          <p:nvPr/>
        </p:nvPicPr>
        <p:blipFill>
          <a:blip r:embed="rId3"/>
          <a:stretch>
            <a:fillRect/>
          </a:stretch>
        </p:blipFill>
        <p:spPr>
          <a:xfrm>
            <a:off x="709136" y="2811304"/>
            <a:ext cx="1013103" cy="1215747"/>
          </a:xfrm>
          <a:prstGeom prst="rect">
            <a:avLst/>
          </a:prstGeom>
        </p:spPr>
      </p:pic>
      <p:sp>
        <p:nvSpPr>
          <p:cNvPr id="7" name="Text 3"/>
          <p:cNvSpPr/>
          <p:nvPr/>
        </p:nvSpPr>
        <p:spPr>
          <a:xfrm>
            <a:off x="1924764" y="3013829"/>
            <a:ext cx="387893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Tokenization &amp; Preprocessing</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The input text is converted into numerical tokens and preprocessed for the NLP model.</a:t>
            </a:r>
            <a:endParaRPr lang="en-US" sz="1550" dirty="0"/>
          </a:p>
        </p:txBody>
      </p:sp>
      <p:pic>
        <p:nvPicPr>
          <p:cNvPr id="9" name="Image 2" descr="preencoded.png"/>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1924764" y="4229576"/>
            <a:ext cx="3850600"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Model Inference (OpenVINO)</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The optimized transformer model processes the query at high speed using OpenVINO.</a:t>
            </a:r>
            <a:endParaRPr lang="en-US" sz="1550" dirty="0"/>
          </a:p>
        </p:txBody>
      </p:sp>
      <p:pic>
        <p:nvPicPr>
          <p:cNvPr id="12" name="Image 3" descr="preencoded.png"/>
          <p:cNvPicPr>
            <a:picLocks noChangeAspect="1"/>
          </p:cNvPicPr>
          <p:nvPr/>
        </p:nvPicPr>
        <p:blipFill>
          <a:blip r:embed="rId3"/>
          <a:stretch>
            <a:fillRect/>
          </a:stretch>
        </p:blipFill>
        <p:spPr>
          <a:xfrm>
            <a:off x="709136" y="5242798"/>
            <a:ext cx="1013103" cy="1215747"/>
          </a:xfrm>
          <a:prstGeom prst="rect">
            <a:avLst/>
          </a:prstGeom>
        </p:spPr>
      </p:pic>
      <p:sp>
        <p:nvSpPr>
          <p:cNvPr id="13" name="Text 7"/>
          <p:cNvSpPr/>
          <p:nvPr/>
        </p:nvSpPr>
        <p:spPr>
          <a:xfrm>
            <a:off x="1924764" y="544532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Postprocessing</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Model outputs are refined and formatted into human-readable answers.</a:t>
            </a:r>
            <a:endParaRPr lang="en-US" sz="1550" dirty="0"/>
          </a:p>
        </p:txBody>
      </p:sp>
      <p:pic>
        <p:nvPicPr>
          <p:cNvPr id="15" name="Image 4" descr="preencoded.png"/>
          <p:cNvPicPr>
            <a:picLocks noChangeAspect="1"/>
          </p:cNvPicPr>
          <p:nvPr/>
        </p:nvPicPr>
        <p:blipFill>
          <a:blip r:embed="rId3"/>
          <a:stretch>
            <a:fillRect/>
          </a:stretch>
        </p:blipFill>
        <p:spPr>
          <a:xfrm>
            <a:off x="709136" y="6458545"/>
            <a:ext cx="1013103" cy="1215747"/>
          </a:xfrm>
          <a:prstGeom prst="rect">
            <a:avLst/>
          </a:prstGeom>
        </p:spPr>
      </p:pic>
      <p:sp>
        <p:nvSpPr>
          <p:cNvPr id="16" name="Text 9"/>
          <p:cNvSpPr/>
          <p:nvPr/>
        </p:nvSpPr>
        <p:spPr>
          <a:xfrm>
            <a:off x="1924764" y="6661071"/>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Response Display</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The final, concise answer is shown to the student on the Streamlit UI.</a:t>
            </a:r>
            <a:endParaRPr lang="en-US" sz="1550" dirty="0"/>
          </a:p>
        </p:txBody>
      </p:sp>
      <p:sp>
        <p:nvSpPr>
          <p:cNvPr id="18" name="Shape 1">
            <a:extLst>
              <a:ext uri="{FF2B5EF4-FFF2-40B4-BE49-F238E27FC236}">
                <a16:creationId xmlns:a16="http://schemas.microsoft.com/office/drawing/2014/main" id="{8E1D5C6E-A8F3-5ECF-9EA3-C6027F761F5B}"/>
              </a:ext>
            </a:extLst>
          </p:cNvPr>
          <p:cNvSpPr/>
          <p:nvPr/>
        </p:nvSpPr>
        <p:spPr>
          <a:xfrm>
            <a:off x="720682" y="1283733"/>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9035"/>
            <a:ext cx="683264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Tools and Libraries</a:t>
            </a:r>
            <a:endParaRPr lang="en-US" sz="4450" dirty="0"/>
          </a:p>
        </p:txBody>
      </p:sp>
      <p:sp>
        <p:nvSpPr>
          <p:cNvPr id="3" name="Text 1"/>
          <p:cNvSpPr/>
          <p:nvPr/>
        </p:nvSpPr>
        <p:spPr>
          <a:xfrm>
            <a:off x="793790" y="201144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development of the AI-powered learning assistant relies on a robust set of modern libraries and frameworks:</a:t>
            </a:r>
            <a:endParaRPr lang="en-US" sz="1750" dirty="0"/>
          </a:p>
        </p:txBody>
      </p:sp>
      <p:sp>
        <p:nvSpPr>
          <p:cNvPr id="4" name="Text 2"/>
          <p:cNvSpPr/>
          <p:nvPr/>
        </p:nvSpPr>
        <p:spPr>
          <a:xfrm>
            <a:off x="793790" y="28335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OpenVINO: Optimized inference on Intel hardware.</a:t>
            </a:r>
            <a:endParaRPr lang="en-US" sz="1750" dirty="0"/>
          </a:p>
        </p:txBody>
      </p:sp>
      <p:sp>
        <p:nvSpPr>
          <p:cNvPr id="5" name="Text 3"/>
          <p:cNvSpPr/>
          <p:nvPr/>
        </p:nvSpPr>
        <p:spPr>
          <a:xfrm>
            <a:off x="793790" y="32757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OpenVINO-dev: Developer tools for model deployment.</a:t>
            </a:r>
            <a:endParaRPr lang="en-US" sz="1750" dirty="0"/>
          </a:p>
        </p:txBody>
      </p:sp>
      <p:sp>
        <p:nvSpPr>
          <p:cNvPr id="6" name="Text 4"/>
          <p:cNvSpPr/>
          <p:nvPr/>
        </p:nvSpPr>
        <p:spPr>
          <a:xfrm>
            <a:off x="793790" y="37179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OpenVINO-tokenizers: Efficient text tokenization.</a:t>
            </a:r>
            <a:endParaRPr lang="en-US" sz="1750" dirty="0"/>
          </a:p>
        </p:txBody>
      </p:sp>
      <p:sp>
        <p:nvSpPr>
          <p:cNvPr id="7" name="Text 5"/>
          <p:cNvSpPr/>
          <p:nvPr/>
        </p:nvSpPr>
        <p:spPr>
          <a:xfrm>
            <a:off x="7599521" y="28335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Transformers: State-of-the-art NLP models.</a:t>
            </a:r>
            <a:endParaRPr lang="en-US" sz="1750" dirty="0"/>
          </a:p>
        </p:txBody>
      </p:sp>
      <p:sp>
        <p:nvSpPr>
          <p:cNvPr id="8" name="Text 6"/>
          <p:cNvSpPr/>
          <p:nvPr/>
        </p:nvSpPr>
        <p:spPr>
          <a:xfrm>
            <a:off x="7599521" y="327576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Optimum, Optimum-Intel: Performance optimization for Intel chips.</a:t>
            </a:r>
            <a:endParaRPr lang="en-US" sz="1750" dirty="0"/>
          </a:p>
        </p:txBody>
      </p:sp>
      <p:sp>
        <p:nvSpPr>
          <p:cNvPr id="9" name="Text 7"/>
          <p:cNvSpPr/>
          <p:nvPr/>
        </p:nvSpPr>
        <p:spPr>
          <a:xfrm>
            <a:off x="7599521" y="408086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ONNX, ONNX Runtime: Model interchange and efficient execution.</a:t>
            </a:r>
            <a:endParaRPr lang="en-US" sz="1750" dirty="0"/>
          </a:p>
        </p:txBody>
      </p:sp>
      <p:sp>
        <p:nvSpPr>
          <p:cNvPr id="10" name="Text 8"/>
          <p:cNvSpPr/>
          <p:nvPr/>
        </p:nvSpPr>
        <p:spPr>
          <a:xfrm>
            <a:off x="7599521" y="48859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NNCF: Neural Network Compression Framework for optimization.</a:t>
            </a:r>
            <a:endParaRPr lang="en-US" sz="1750" dirty="0"/>
          </a:p>
        </p:txBody>
      </p:sp>
      <p:sp>
        <p:nvSpPr>
          <p:cNvPr id="11" name="Text 9"/>
          <p:cNvSpPr/>
          <p:nvPr/>
        </p:nvSpPr>
        <p:spPr>
          <a:xfrm>
            <a:off x="7599521" y="56910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SentencePiece: Subword tokenization for various languages.</a:t>
            </a:r>
            <a:endParaRPr lang="en-US" sz="1750" dirty="0"/>
          </a:p>
        </p:txBody>
      </p:sp>
      <p:sp>
        <p:nvSpPr>
          <p:cNvPr id="12" name="Text 10"/>
          <p:cNvSpPr/>
          <p:nvPr/>
        </p:nvSpPr>
        <p:spPr>
          <a:xfrm>
            <a:off x="7599521" y="64961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NumPy: Numerical computing foundation.</a:t>
            </a:r>
            <a:endParaRPr lang="en-US" sz="1750" dirty="0"/>
          </a:p>
        </p:txBody>
      </p:sp>
      <p:sp>
        <p:nvSpPr>
          <p:cNvPr id="13" name="Text 11"/>
          <p:cNvSpPr/>
          <p:nvPr/>
        </p:nvSpPr>
        <p:spPr>
          <a:xfrm>
            <a:off x="7599521" y="69383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Streamlit: Rapid web application development.</a:t>
            </a:r>
            <a:endParaRPr lang="en-US" sz="1750" dirty="0"/>
          </a:p>
        </p:txBody>
      </p:sp>
      <p:pic>
        <p:nvPicPr>
          <p:cNvPr id="15" name="Picture 14">
            <a:extLst>
              <a:ext uri="{FF2B5EF4-FFF2-40B4-BE49-F238E27FC236}">
                <a16:creationId xmlns:a16="http://schemas.microsoft.com/office/drawing/2014/main" id="{28C5C964-30E5-4C8B-8B45-A8331014CE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837473B0-CC2E-450A-ABE3-18F120FF3D39}">
                <a1611:picAttrSrcUrl xmlns:a1611="http://schemas.microsoft.com/office/drawing/2016/11/main" r:id="rId5"/>
              </a:ext>
            </a:extLst>
          </a:blip>
          <a:stretch>
            <a:fillRect/>
          </a:stretch>
        </p:blipFill>
        <p:spPr>
          <a:xfrm>
            <a:off x="786170" y="4218350"/>
            <a:ext cx="5770792" cy="3462475"/>
          </a:xfrm>
          <a:prstGeom prst="rect">
            <a:avLst/>
          </a:prstGeom>
        </p:spPr>
      </p:pic>
      <p:sp>
        <p:nvSpPr>
          <p:cNvPr id="17" name="Shape 1">
            <a:extLst>
              <a:ext uri="{FF2B5EF4-FFF2-40B4-BE49-F238E27FC236}">
                <a16:creationId xmlns:a16="http://schemas.microsoft.com/office/drawing/2014/main" id="{E5AA3068-DBB3-6A3C-D548-433C6297A8A0}"/>
              </a:ext>
            </a:extLst>
          </p:cNvPr>
          <p:cNvSpPr/>
          <p:nvPr/>
        </p:nvSpPr>
        <p:spPr>
          <a:xfrm>
            <a:off x="786170" y="1709734"/>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93124" y="714196"/>
            <a:ext cx="10847427"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Model Optimization with OpenVINO</a:t>
            </a:r>
            <a:endParaRPr lang="en-US" sz="4450" dirty="0"/>
          </a:p>
        </p:txBody>
      </p:sp>
      <p:sp>
        <p:nvSpPr>
          <p:cNvPr id="3" name="Shape 1"/>
          <p:cNvSpPr/>
          <p:nvPr/>
        </p:nvSpPr>
        <p:spPr>
          <a:xfrm>
            <a:off x="793790" y="2340054"/>
            <a:ext cx="6436400" cy="226814"/>
          </a:xfrm>
          <a:prstGeom prst="roundRect">
            <a:avLst>
              <a:gd name="adj" fmla="val 42003"/>
            </a:avLst>
          </a:prstGeom>
          <a:solidFill>
            <a:srgbClr val="F7EDD4"/>
          </a:solidFill>
          <a:ln w="7620">
            <a:solidFill>
              <a:srgbClr val="DDD3BA"/>
            </a:solidFill>
            <a:prstDash val="solid"/>
          </a:ln>
        </p:spPr>
      </p:sp>
      <p:sp>
        <p:nvSpPr>
          <p:cNvPr id="4" name="Text 2"/>
          <p:cNvSpPr/>
          <p:nvPr/>
        </p:nvSpPr>
        <p:spPr>
          <a:xfrm>
            <a:off x="1020604" y="27936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Why OpenVINO?</a:t>
            </a:r>
            <a:endParaRPr lang="en-US" sz="2200" dirty="0"/>
          </a:p>
        </p:txBody>
      </p:sp>
      <p:sp>
        <p:nvSpPr>
          <p:cNvPr id="5" name="Text 3"/>
          <p:cNvSpPr/>
          <p:nvPr/>
        </p:nvSpPr>
        <p:spPr>
          <a:xfrm>
            <a:off x="1020604" y="3284101"/>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OpenVINO was chosen for its ability to significantly accelerate deep learning inference and ensure compatibility across various edge devices.</a:t>
            </a:r>
            <a:endParaRPr lang="en-US" sz="1750" dirty="0"/>
          </a:p>
        </p:txBody>
      </p:sp>
      <p:sp>
        <p:nvSpPr>
          <p:cNvPr id="6" name="Shape 4"/>
          <p:cNvSpPr/>
          <p:nvPr/>
        </p:nvSpPr>
        <p:spPr>
          <a:xfrm>
            <a:off x="7400211" y="1999893"/>
            <a:ext cx="6436400" cy="226814"/>
          </a:xfrm>
          <a:prstGeom prst="roundRect">
            <a:avLst>
              <a:gd name="adj" fmla="val 42003"/>
            </a:avLst>
          </a:prstGeom>
          <a:solidFill>
            <a:srgbClr val="F7EDD4"/>
          </a:solidFill>
          <a:ln w="7620">
            <a:solidFill>
              <a:srgbClr val="DDD3BA"/>
            </a:solidFill>
            <a:prstDash val="solid"/>
          </a:ln>
        </p:spPr>
      </p:sp>
      <p:sp>
        <p:nvSpPr>
          <p:cNvPr id="7" name="Text 5"/>
          <p:cNvSpPr/>
          <p:nvPr/>
        </p:nvSpPr>
        <p:spPr>
          <a:xfrm>
            <a:off x="7627025" y="2453521"/>
            <a:ext cx="313491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Conversion to ONNX</a:t>
            </a:r>
            <a:endParaRPr lang="en-US" sz="2200" dirty="0"/>
          </a:p>
        </p:txBody>
      </p:sp>
      <p:sp>
        <p:nvSpPr>
          <p:cNvPr id="8" name="Text 6"/>
          <p:cNvSpPr/>
          <p:nvPr/>
        </p:nvSpPr>
        <p:spPr>
          <a:xfrm>
            <a:off x="7627025" y="2943939"/>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Transformer models were first converted to the Open Neural Network Exchange (ONNX) format for cross-platform compatibility and optimization.</a:t>
            </a:r>
            <a:endParaRPr lang="en-US" sz="1750" dirty="0"/>
          </a:p>
        </p:txBody>
      </p:sp>
      <p:sp>
        <p:nvSpPr>
          <p:cNvPr id="9" name="Shape 7"/>
          <p:cNvSpPr/>
          <p:nvPr/>
        </p:nvSpPr>
        <p:spPr>
          <a:xfrm>
            <a:off x="793790" y="5109805"/>
            <a:ext cx="6436400" cy="226814"/>
          </a:xfrm>
          <a:prstGeom prst="roundRect">
            <a:avLst>
              <a:gd name="adj" fmla="val 42003"/>
            </a:avLst>
          </a:prstGeom>
          <a:solidFill>
            <a:srgbClr val="F7EDD4"/>
          </a:solidFill>
          <a:ln w="7620">
            <a:solidFill>
              <a:srgbClr val="DDD3BA"/>
            </a:solidFill>
            <a:prstDash val="solid"/>
          </a:ln>
        </p:spPr>
      </p:sp>
      <p:sp>
        <p:nvSpPr>
          <p:cNvPr id="10" name="Text 8"/>
          <p:cNvSpPr/>
          <p:nvPr/>
        </p:nvSpPr>
        <p:spPr>
          <a:xfrm>
            <a:off x="1020604" y="5563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NNCF Application</a:t>
            </a:r>
            <a:endParaRPr lang="en-US" sz="2200" dirty="0"/>
          </a:p>
        </p:txBody>
      </p:sp>
      <p:sp>
        <p:nvSpPr>
          <p:cNvPr id="11" name="Text 9"/>
          <p:cNvSpPr/>
          <p:nvPr/>
        </p:nvSpPr>
        <p:spPr>
          <a:xfrm>
            <a:off x="1020604" y="6053852"/>
            <a:ext cx="5982772"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Neural Network Compression Framework (NNCF) was applied to the models, enabling techniques like quantization and sparsity for improved efficiency.</a:t>
            </a:r>
            <a:endParaRPr lang="en-US" sz="1750" dirty="0"/>
          </a:p>
        </p:txBody>
      </p:sp>
      <p:sp>
        <p:nvSpPr>
          <p:cNvPr id="12" name="Shape 10"/>
          <p:cNvSpPr/>
          <p:nvPr/>
        </p:nvSpPr>
        <p:spPr>
          <a:xfrm>
            <a:off x="7400211" y="4769644"/>
            <a:ext cx="6436400" cy="226814"/>
          </a:xfrm>
          <a:prstGeom prst="roundRect">
            <a:avLst>
              <a:gd name="adj" fmla="val 42003"/>
            </a:avLst>
          </a:prstGeom>
          <a:solidFill>
            <a:srgbClr val="F7EDD4"/>
          </a:solidFill>
          <a:ln w="7620">
            <a:solidFill>
              <a:srgbClr val="DDD3BA"/>
            </a:solidFill>
            <a:prstDash val="solid"/>
          </a:ln>
        </p:spPr>
      </p:sp>
      <p:sp>
        <p:nvSpPr>
          <p:cNvPr id="13" name="Text 11"/>
          <p:cNvSpPr/>
          <p:nvPr/>
        </p:nvSpPr>
        <p:spPr>
          <a:xfrm>
            <a:off x="7627025" y="5223272"/>
            <a:ext cx="563058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Deployment with OpenVINO Runtime</a:t>
            </a:r>
            <a:endParaRPr lang="en-US" sz="2200" dirty="0"/>
          </a:p>
        </p:txBody>
      </p:sp>
      <p:sp>
        <p:nvSpPr>
          <p:cNvPr id="14" name="Text 12"/>
          <p:cNvSpPr/>
          <p:nvPr/>
        </p:nvSpPr>
        <p:spPr>
          <a:xfrm>
            <a:off x="7627025" y="5713690"/>
            <a:ext cx="5982772"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optimized models are then deployed using the OpenVINO runtime, delivering substantial performance gains and reducing inference latency by up to 2-3x compared to unoptimized models.</a:t>
            </a:r>
            <a:endParaRPr lang="en-US" sz="1750" dirty="0"/>
          </a:p>
        </p:txBody>
      </p:sp>
      <p:sp>
        <p:nvSpPr>
          <p:cNvPr id="15" name="Shape 1">
            <a:extLst>
              <a:ext uri="{FF2B5EF4-FFF2-40B4-BE49-F238E27FC236}">
                <a16:creationId xmlns:a16="http://schemas.microsoft.com/office/drawing/2014/main" id="{03CE3BAC-DF10-95D5-CB4E-FEDDDF80B9DF}"/>
              </a:ext>
            </a:extLst>
          </p:cNvPr>
          <p:cNvSpPr/>
          <p:nvPr/>
        </p:nvSpPr>
        <p:spPr>
          <a:xfrm>
            <a:off x="893124" y="1603057"/>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29354"/>
            <a:ext cx="8716685"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User Interface and Interaction</a:t>
            </a:r>
            <a:endParaRPr lang="en-US" sz="4450" dirty="0"/>
          </a:p>
        </p:txBody>
      </p:sp>
      <p:sp>
        <p:nvSpPr>
          <p:cNvPr id="3" name="Text 1"/>
          <p:cNvSpPr/>
          <p:nvPr/>
        </p:nvSpPr>
        <p:spPr>
          <a:xfrm>
            <a:off x="793790" y="263675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AI Learning Assistant features a clean and intuitive web interface built with Streamlit, ensuring a seamless user experience. Students simply type their questions into a designated input box, and the system provides real-time responses.</a:t>
            </a:r>
            <a:endParaRPr lang="en-US" sz="1750" dirty="0"/>
          </a:p>
        </p:txBody>
      </p:sp>
      <p:sp>
        <p:nvSpPr>
          <p:cNvPr id="4" name="Text 2"/>
          <p:cNvSpPr/>
          <p:nvPr/>
        </p:nvSpPr>
        <p:spPr>
          <a:xfrm>
            <a:off x="793790" y="4655344"/>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The design emphasizes simplicity and accessibility, making it easy for students of all tech proficiencies to engage with the tool. The question-response loop is designed to be quick and efficient, mimicking a natural conversation flow.</a:t>
            </a:r>
            <a:endParaRPr lang="en-US" sz="1750" dirty="0"/>
          </a:p>
        </p:txBody>
      </p:sp>
      <p:pic>
        <p:nvPicPr>
          <p:cNvPr id="5" name="Image 0" descr="preencoded.png"/>
          <p:cNvPicPr>
            <a:picLocks noChangeAspect="1"/>
          </p:cNvPicPr>
          <p:nvPr/>
        </p:nvPicPr>
        <p:blipFill>
          <a:blip r:embed="rId3"/>
          <a:stretch>
            <a:fillRect/>
          </a:stretch>
        </p:blipFill>
        <p:spPr>
          <a:xfrm>
            <a:off x="7449015" y="2593772"/>
            <a:ext cx="6803464" cy="4252084"/>
          </a:xfrm>
          <a:prstGeom prst="rect">
            <a:avLst/>
          </a:prstGeom>
        </p:spPr>
      </p:pic>
      <p:sp>
        <p:nvSpPr>
          <p:cNvPr id="6" name="Shape 1">
            <a:extLst>
              <a:ext uri="{FF2B5EF4-FFF2-40B4-BE49-F238E27FC236}">
                <a16:creationId xmlns:a16="http://schemas.microsoft.com/office/drawing/2014/main" id="{2814B871-6F0A-6A06-DEE0-CE547221675B}"/>
              </a:ext>
            </a:extLst>
          </p:cNvPr>
          <p:cNvSpPr/>
          <p:nvPr/>
        </p:nvSpPr>
        <p:spPr>
          <a:xfrm>
            <a:off x="793789" y="1942206"/>
            <a:ext cx="12844152" cy="45719"/>
          </a:xfrm>
          <a:prstGeom prst="roundRect">
            <a:avLst>
              <a:gd name="adj" fmla="val 42003"/>
            </a:avLst>
          </a:prstGeom>
          <a:solidFill>
            <a:srgbClr val="F7EDD4"/>
          </a:solidFill>
          <a:ln w="7620">
            <a:solidFill>
              <a:srgbClr val="DDD3BA"/>
            </a:solidFill>
            <a:prstDash val="solid"/>
          </a:ln>
        </p:spPr>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16</TotalTime>
  <Words>831</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Rockwell</vt:lpstr>
      <vt:lpstr>Libre Baskerville</vt:lpstr>
      <vt:lpstr>Rockwell Condensed</vt:lpstr>
      <vt:lpstr>DM Sans</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 PRABHATH</dc:creator>
  <cp:lastModifiedBy>prabhathdurbhakula26@outlook.com</cp:lastModifiedBy>
  <cp:revision>2</cp:revision>
  <dcterms:created xsi:type="dcterms:W3CDTF">2025-07-11T18:22:27Z</dcterms:created>
  <dcterms:modified xsi:type="dcterms:W3CDTF">2025-07-11T18:39:32Z</dcterms:modified>
</cp:coreProperties>
</file>